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10287000" cx="18288000"/>
  <p:notesSz cx="6858000" cy="9144000"/>
  <p:embeddedFontLst>
    <p:embeddedFont>
      <p:font typeface="Roboto Slab"/>
      <p:regular r:id="rId24"/>
      <p:bold r:id="rId25"/>
    </p:embeddedFont>
    <p:embeddedFont>
      <p:font typeface="Roboto"/>
      <p:bold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GOQxB31JMOyXYEaxQfuP0jYL3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B3EECB-AB44-467F-A158-6DB6784E0918}">
  <a:tblStyle styleId="{12B3EECB-AB44-467F-A158-6DB6784E091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Slab-bold.fntdata"/><Relationship Id="rId28" Type="http://schemas.openxmlformats.org/officeDocument/2006/relationships/font" Target="fonts/Oswald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swa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7b3bcddc7_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c7b3bcddc7_7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Приоритетными для открытия выбраны: Portland, Indianapolis, Columbus, Cleveland.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6 месяцев планируется открытие … ресторанов.</a:t>
            </a:r>
            <a:endParaRPr sz="1000"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78b789e7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c78b789e77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8b789e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78b789e7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7a3f3be2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c7a3f3be2e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7b3bcddc7_7_10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c7b3bcddc7_7_10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c7b3bcddc7_7_10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7b3bcddc7_7_10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c7b3bcddc7_7_10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2c7b3bcddc7_7_10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c7b3bcddc7_7_10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c7b3bcddc7_7_10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7b3bcddc7_7_1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c7b3bcddc7_7_1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c7b3bcddc7_7_1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c7b3bcddc7_7_1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c7b3bcddc7_7_1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7b3bcddc7_7_120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c7b3bcddc7_7_120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c7b3bcddc7_7_1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c7b3bcddc7_7_1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c7b3bcddc7_7_1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7b3bcddc7_7_1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c7b3bcddc7_7_12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2c7b3bcddc7_7_12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2c7b3bcddc7_7_1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c7b3bcddc7_7_1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c7b3bcddc7_7_1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b3bcddc7_7_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c7b3bcddc7_7_13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c7b3bcddc7_7_13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2c7b3bcddc7_7_13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c7b3bcddc7_7_13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2c7b3bcddc7_7_13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c7b3bcddc7_7_13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c7b3bcddc7_7_1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7b3bcddc7_7_1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c7b3bcddc7_7_1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c7b3bcddc7_7_1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c7b3bcddc7_7_1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b3bcddc7_7_14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c7b3bcddc7_7_14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c7b3bcddc7_7_14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2c7b3bcddc7_7_1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c7b3bcddc7_7_1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c7b3bcddc7_7_1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b3bcddc7_7_15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c7b3bcddc7_7_15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c7b3bcddc7_7_15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2c7b3bcddc7_7_15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c7b3bcddc7_7_15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c7b3bcddc7_7_15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b3bcddc7_7_1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c7b3bcddc7_7_161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c7b3bcddc7_7_16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c7b3bcddc7_7_1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c7b3bcddc7_7_1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7b3bcddc7_7_167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c7b3bcddc7_7_167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c7b3bcddc7_7_16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c7b3bcddc7_7_1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c7b3bcddc7_7_16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b3bcddc7_7_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c7b3bcddc7_7_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c7b3bcddc7_7_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c7b3bcddc7_7_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c7b3bcddc7_7_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hyperlink" Target="https://ru.wikipedia.org/wiki/Fortune_500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0" y="795973"/>
            <a:ext cx="18288000" cy="8703665"/>
          </a:xfrm>
          <a:custGeom>
            <a:rect b="b" l="l" r="r" t="t"/>
            <a:pathLst>
              <a:path extrusionOk="0" h="8703665" w="18288000">
                <a:moveTo>
                  <a:pt x="0" y="0"/>
                </a:moveTo>
                <a:lnTo>
                  <a:pt x="18288000" y="0"/>
                </a:lnTo>
                <a:lnTo>
                  <a:pt x="18288000" y="8703666"/>
                </a:lnTo>
                <a:lnTo>
                  <a:pt x="0" y="8703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124" l="0" r="0" t="-201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1"/>
          <p:cNvGrpSpPr/>
          <p:nvPr/>
        </p:nvGrpSpPr>
        <p:grpSpPr>
          <a:xfrm>
            <a:off x="853867" y="353314"/>
            <a:ext cx="16405433" cy="9478165"/>
            <a:chOff x="0" y="-19050"/>
            <a:chExt cx="3168156" cy="1830388"/>
          </a:xfrm>
        </p:grpSpPr>
        <p:sp>
          <p:nvSpPr>
            <p:cNvPr id="161" name="Google Shape;161;p1"/>
            <p:cNvSpPr/>
            <p:nvPr/>
          </p:nvSpPr>
          <p:spPr>
            <a:xfrm>
              <a:off x="0" y="0"/>
              <a:ext cx="3168156" cy="1811338"/>
            </a:xfrm>
            <a:custGeom>
              <a:rect b="b" l="l" r="r" t="t"/>
              <a:pathLst>
                <a:path extrusionOk="0" h="1811338" w="3168156">
                  <a:moveTo>
                    <a:pt x="0" y="0"/>
                  </a:moveTo>
                  <a:lnTo>
                    <a:pt x="3168156" y="0"/>
                  </a:lnTo>
                  <a:lnTo>
                    <a:pt x="3168156" y="1811338"/>
                  </a:lnTo>
                  <a:lnTo>
                    <a:pt x="0" y="1811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238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 txBox="1"/>
            <p:nvPr/>
          </p:nvSpPr>
          <p:spPr>
            <a:xfrm>
              <a:off x="0" y="-19050"/>
              <a:ext cx="3168156" cy="183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"/>
          <p:cNvGrpSpPr/>
          <p:nvPr/>
        </p:nvGrpSpPr>
        <p:grpSpPr>
          <a:xfrm>
            <a:off x="2383219" y="-72331"/>
            <a:ext cx="7850303" cy="10359397"/>
            <a:chOff x="0" y="-19050"/>
            <a:chExt cx="2067556" cy="2728383"/>
          </a:xfrm>
        </p:grpSpPr>
        <p:sp>
          <p:nvSpPr>
            <p:cNvPr id="164" name="Google Shape;164;p1"/>
            <p:cNvSpPr/>
            <p:nvPr/>
          </p:nvSpPr>
          <p:spPr>
            <a:xfrm>
              <a:off x="0" y="0"/>
              <a:ext cx="2067556" cy="2709333"/>
            </a:xfrm>
            <a:custGeom>
              <a:rect b="b" l="l" r="r" t="t"/>
              <a:pathLst>
                <a:path extrusionOk="0" h="2709333" w="2067556">
                  <a:moveTo>
                    <a:pt x="0" y="0"/>
                  </a:moveTo>
                  <a:lnTo>
                    <a:pt x="2067556" y="0"/>
                  </a:lnTo>
                  <a:lnTo>
                    <a:pt x="20675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 txBox="1"/>
            <p:nvPr/>
          </p:nvSpPr>
          <p:spPr>
            <a:xfrm>
              <a:off x="0" y="-19050"/>
              <a:ext cx="2067556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"/>
          <p:cNvSpPr txBox="1"/>
          <p:nvPr/>
        </p:nvSpPr>
        <p:spPr>
          <a:xfrm>
            <a:off x="2535550" y="7912725"/>
            <a:ext cx="785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4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rgbClr val="111111"/>
                </a:solidFill>
                <a:latin typeface="Roboto Slab"/>
                <a:ea typeface="Roboto Slab"/>
                <a:cs typeface="Roboto Slab"/>
                <a:sym typeface="Roboto Slab"/>
              </a:rPr>
              <a:t>Группа 2</a:t>
            </a:r>
            <a:endParaRPr sz="34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2481101" y="510475"/>
            <a:ext cx="7313700" cy="7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6000">
              <a:solidFill>
                <a:srgbClr val="FE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3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6000">
                <a:solidFill>
                  <a:srgbClr val="FEFFFF"/>
                </a:solidFill>
                <a:latin typeface="Oswald"/>
                <a:ea typeface="Oswald"/>
                <a:cs typeface="Oswald"/>
                <a:sym typeface="Oswald"/>
              </a:rPr>
              <a:t>Оценка городов США для вывода на международный рынок ресторанов блинного питания </a:t>
            </a:r>
            <a:endParaRPr sz="6000"/>
          </a:p>
        </p:txBody>
      </p:sp>
      <p:grpSp>
        <p:nvGrpSpPr>
          <p:cNvPr id="168" name="Google Shape;168;p1"/>
          <p:cNvGrpSpPr/>
          <p:nvPr/>
        </p:nvGrpSpPr>
        <p:grpSpPr>
          <a:xfrm>
            <a:off x="1973854" y="-72330"/>
            <a:ext cx="304590" cy="10359330"/>
            <a:chOff x="0" y="-19050"/>
            <a:chExt cx="80221" cy="2728383"/>
          </a:xfrm>
        </p:grpSpPr>
        <p:sp>
          <p:nvSpPr>
            <p:cNvPr id="169" name="Google Shape;169;p1"/>
            <p:cNvSpPr/>
            <p:nvPr/>
          </p:nvSpPr>
          <p:spPr>
            <a:xfrm>
              <a:off x="0" y="0"/>
              <a:ext cx="80221" cy="2709333"/>
            </a:xfrm>
            <a:custGeom>
              <a:rect b="b" l="l" r="r" t="t"/>
              <a:pathLst>
                <a:path extrusionOk="0" h="2709333" w="80221">
                  <a:moveTo>
                    <a:pt x="0" y="0"/>
                  </a:moveTo>
                  <a:lnTo>
                    <a:pt x="80221" y="0"/>
                  </a:lnTo>
                  <a:lnTo>
                    <a:pt x="802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0" y="-19050"/>
              <a:ext cx="80221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"/>
          <p:cNvGrpSpPr/>
          <p:nvPr/>
        </p:nvGrpSpPr>
        <p:grpSpPr>
          <a:xfrm>
            <a:off x="10338246" y="-74111"/>
            <a:ext cx="304590" cy="10359330"/>
            <a:chOff x="0" y="-19050"/>
            <a:chExt cx="80221" cy="2728383"/>
          </a:xfrm>
        </p:grpSpPr>
        <p:sp>
          <p:nvSpPr>
            <p:cNvPr id="172" name="Google Shape;172;p1"/>
            <p:cNvSpPr/>
            <p:nvPr/>
          </p:nvSpPr>
          <p:spPr>
            <a:xfrm>
              <a:off x="0" y="0"/>
              <a:ext cx="80221" cy="2709333"/>
            </a:xfrm>
            <a:custGeom>
              <a:rect b="b" l="l" r="r" t="t"/>
              <a:pathLst>
                <a:path extrusionOk="0" h="2709333" w="80221">
                  <a:moveTo>
                    <a:pt x="0" y="0"/>
                  </a:moveTo>
                  <a:lnTo>
                    <a:pt x="80221" y="0"/>
                  </a:lnTo>
                  <a:lnTo>
                    <a:pt x="802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 txBox="1"/>
            <p:nvPr/>
          </p:nvSpPr>
          <p:spPr>
            <a:xfrm>
              <a:off x="0" y="-19050"/>
              <a:ext cx="80221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2828075" y="-154"/>
            <a:ext cx="4639508" cy="3461964"/>
            <a:chOff x="0" y="-19050"/>
            <a:chExt cx="1086256" cy="3545641"/>
          </a:xfrm>
        </p:grpSpPr>
        <p:sp>
          <p:nvSpPr>
            <p:cNvPr id="315" name="Google Shape;315;p8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 txBox="1"/>
          <p:nvPr/>
        </p:nvSpPr>
        <p:spPr>
          <a:xfrm>
            <a:off x="3050434" y="0"/>
            <a:ext cx="4150465" cy="346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Indianapolis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p8"/>
          <p:cNvSpPr txBox="1"/>
          <p:nvPr/>
        </p:nvSpPr>
        <p:spPr>
          <a:xfrm>
            <a:off x="7824750" y="3543675"/>
            <a:ext cx="5231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промышленный, торговый и финансовый центр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аэропорт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университеты/ колледжи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теннисный турнир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13413325" y="3461825"/>
            <a:ext cx="4453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Районы открытия ресторанов: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Downtown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Park Fletcher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Huntington Communities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10782300" y="8944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36195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143637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10641375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1143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709265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4">
            <a:alphaModFix/>
          </a:blip>
          <a:srcRect b="0" l="2884" r="0" t="0"/>
          <a:stretch/>
        </p:blipFill>
        <p:spPr>
          <a:xfrm>
            <a:off x="208425" y="3429000"/>
            <a:ext cx="725915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7"/>
          <p:cNvGrpSpPr/>
          <p:nvPr/>
        </p:nvGrpSpPr>
        <p:grpSpPr>
          <a:xfrm>
            <a:off x="2828075" y="-154"/>
            <a:ext cx="4639508" cy="3461964"/>
            <a:chOff x="0" y="-19050"/>
            <a:chExt cx="1086256" cy="3545641"/>
          </a:xfrm>
        </p:grpSpPr>
        <p:sp>
          <p:nvSpPr>
            <p:cNvPr id="333" name="Google Shape;333;p7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7"/>
          <p:cNvSpPr txBox="1"/>
          <p:nvPr/>
        </p:nvSpPr>
        <p:spPr>
          <a:xfrm>
            <a:off x="3050434" y="0"/>
            <a:ext cx="4150465" cy="346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Columbus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6" name="Google Shape;336;p7"/>
          <p:cNvSpPr txBox="1"/>
          <p:nvPr/>
        </p:nvSpPr>
        <p:spPr>
          <a:xfrm>
            <a:off x="13286375" y="3461825"/>
            <a:ext cx="394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Районы открытия ресторанов: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Crosswoods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Cumberland Ridge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Downtown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 txBox="1"/>
          <p:nvPr/>
        </p:nvSpPr>
        <p:spPr>
          <a:xfrm>
            <a:off x="8167250" y="3679000"/>
            <a:ext cx="51192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диверсифицированная экономика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аэропорт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университеты/ колледжи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штаб-квартиры шести корпораций из списка </a:t>
            </a:r>
            <a:r>
              <a:rPr lang="ru-RU" sz="3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Fortune 500</a:t>
            </a:r>
            <a:endParaRPr/>
          </a:p>
        </p:txBody>
      </p:sp>
      <p:sp>
        <p:nvSpPr>
          <p:cNvPr id="338" name="Google Shape;338;p7"/>
          <p:cNvSpPr txBox="1"/>
          <p:nvPr/>
        </p:nvSpPr>
        <p:spPr>
          <a:xfrm>
            <a:off x="10782300" y="8944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36195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143637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10641375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143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709265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00" y="3429000"/>
            <a:ext cx="7244274" cy="540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9"/>
          <p:cNvGrpSpPr/>
          <p:nvPr/>
        </p:nvGrpSpPr>
        <p:grpSpPr>
          <a:xfrm>
            <a:off x="2751875" y="-154"/>
            <a:ext cx="4639508" cy="3461964"/>
            <a:chOff x="0" y="-19050"/>
            <a:chExt cx="1086256" cy="3545641"/>
          </a:xfrm>
        </p:grpSpPr>
        <p:sp>
          <p:nvSpPr>
            <p:cNvPr id="351" name="Google Shape;351;p9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 txBox="1"/>
          <p:nvPr/>
        </p:nvSpPr>
        <p:spPr>
          <a:xfrm>
            <a:off x="3050434" y="0"/>
            <a:ext cx="4150465" cy="346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Cleveland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4" name="Google Shape;354;p9"/>
          <p:cNvSpPr txBox="1"/>
          <p:nvPr/>
        </p:nvSpPr>
        <p:spPr>
          <a:xfrm>
            <a:off x="9418475" y="3461675"/>
            <a:ext cx="5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9"/>
          <p:cNvSpPr txBox="1"/>
          <p:nvPr/>
        </p:nvSpPr>
        <p:spPr>
          <a:xfrm>
            <a:off x="9415658" y="3429000"/>
            <a:ext cx="49482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аэропорт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университеты/ колледжи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9"/>
          <p:cNvSpPr txBox="1"/>
          <p:nvPr/>
        </p:nvSpPr>
        <p:spPr>
          <a:xfrm>
            <a:off x="14573700" y="3429000"/>
            <a:ext cx="3714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Районы открытия ресторанов: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Downtown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Brooklyn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10782300" y="8944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36195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143637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10641375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9"/>
          <p:cNvSpPr/>
          <p:nvPr/>
        </p:nvSpPr>
        <p:spPr>
          <a:xfrm>
            <a:off x="1143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/>
          <p:nvPr/>
        </p:nvSpPr>
        <p:spPr>
          <a:xfrm>
            <a:off x="709265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4">
            <a:alphaModFix/>
          </a:blip>
          <a:srcRect b="0" l="19477" r="6885" t="0"/>
          <a:stretch/>
        </p:blipFill>
        <p:spPr>
          <a:xfrm>
            <a:off x="253075" y="3450400"/>
            <a:ext cx="7106050" cy="5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11"/>
          <p:cNvGrpSpPr/>
          <p:nvPr/>
        </p:nvGrpSpPr>
        <p:grpSpPr>
          <a:xfrm>
            <a:off x="13797489" y="-2153881"/>
            <a:ext cx="4124379" cy="13462357"/>
            <a:chOff x="0" y="-19050"/>
            <a:chExt cx="1086256" cy="3545641"/>
          </a:xfrm>
        </p:grpSpPr>
        <p:sp>
          <p:nvSpPr>
            <p:cNvPr id="370" name="Google Shape;370;p11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80392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1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1"/>
          <p:cNvGrpSpPr/>
          <p:nvPr/>
        </p:nvGrpSpPr>
        <p:grpSpPr>
          <a:xfrm>
            <a:off x="4721110" y="1218438"/>
            <a:ext cx="7833079" cy="2210574"/>
            <a:chOff x="0" y="-86969"/>
            <a:chExt cx="1512703" cy="426900"/>
          </a:xfrm>
        </p:grpSpPr>
        <p:sp>
          <p:nvSpPr>
            <p:cNvPr id="373" name="Google Shape;373;p11"/>
            <p:cNvSpPr/>
            <p:nvPr/>
          </p:nvSpPr>
          <p:spPr>
            <a:xfrm>
              <a:off x="0" y="0"/>
              <a:ext cx="1512703" cy="312579"/>
            </a:xfrm>
            <a:custGeom>
              <a:rect b="b" l="l" r="r" t="t"/>
              <a:pathLst>
                <a:path extrusionOk="0" h="312579" w="1406742">
                  <a:moveTo>
                    <a:pt x="0" y="0"/>
                  </a:moveTo>
                  <a:lnTo>
                    <a:pt x="1406742" y="0"/>
                  </a:lnTo>
                  <a:lnTo>
                    <a:pt x="1406742" y="312579"/>
                  </a:lnTo>
                  <a:lnTo>
                    <a:pt x="0" y="312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 txBox="1"/>
            <p:nvPr/>
          </p:nvSpPr>
          <p:spPr>
            <a:xfrm>
              <a:off x="53" y="-86969"/>
              <a:ext cx="15126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89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66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Критерии успеха</a:t>
              </a:r>
              <a:endParaRPr sz="6168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2144000" y="3771688"/>
            <a:ext cx="13492954" cy="5805620"/>
            <a:chOff x="0" y="-19050"/>
            <a:chExt cx="959267" cy="1211928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959267" cy="1192878"/>
            </a:xfrm>
            <a:custGeom>
              <a:rect b="b" l="l" r="r" t="t"/>
              <a:pathLst>
                <a:path extrusionOk="0" h="1192878" w="959267">
                  <a:moveTo>
                    <a:pt x="0" y="0"/>
                  </a:moveTo>
                  <a:lnTo>
                    <a:pt x="959267" y="0"/>
                  </a:lnTo>
                  <a:lnTo>
                    <a:pt x="959267" y="1192878"/>
                  </a:lnTo>
                  <a:lnTo>
                    <a:pt x="0" y="1192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 txBox="1"/>
            <p:nvPr/>
          </p:nvSpPr>
          <p:spPr>
            <a:xfrm>
              <a:off x="0" y="-19050"/>
              <a:ext cx="959267" cy="121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11"/>
          <p:cNvSpPr txBox="1"/>
          <p:nvPr/>
        </p:nvSpPr>
        <p:spPr>
          <a:xfrm>
            <a:off x="3244394" y="3962502"/>
            <a:ext cx="3254297" cy="476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61">
              <a:solidFill>
                <a:srgbClr val="FFCB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11"/>
          <p:cNvSpPr txBox="1"/>
          <p:nvPr/>
        </p:nvSpPr>
        <p:spPr>
          <a:xfrm>
            <a:off x="3360713" y="4575360"/>
            <a:ext cx="3137979" cy="309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231F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11"/>
          <p:cNvSpPr txBox="1"/>
          <p:nvPr/>
        </p:nvSpPr>
        <p:spPr>
          <a:xfrm>
            <a:off x="2214675" y="3962500"/>
            <a:ext cx="13493100" cy="54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Удовлетворение потребностей всех участников проекта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Достижение окупаемости вложенных инвестиций в течение 1-1.5 лет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Открытие сети фастфуд-ресторанов во всех запланированных городах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Увеличение операционной прибыли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Выход на рынок США в течение 6 месяцев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2163875" y="3750313"/>
            <a:ext cx="13294200" cy="5424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>
                <a:alpha val="8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 rot="10800000">
            <a:off x="8815400" y="7985900"/>
            <a:ext cx="180000" cy="540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 rot="10800000">
            <a:off x="8800475" y="6931575"/>
            <a:ext cx="180000" cy="540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 rot="10800000">
            <a:off x="8800475" y="5874575"/>
            <a:ext cx="180000" cy="540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1"/>
          <p:cNvSpPr/>
          <p:nvPr/>
        </p:nvSpPr>
        <p:spPr>
          <a:xfrm rot="10800000">
            <a:off x="8800475" y="4802700"/>
            <a:ext cx="180000" cy="540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/>
          <p:nvPr/>
        </p:nvSpPr>
        <p:spPr>
          <a:xfrm>
            <a:off x="1552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p15"/>
          <p:cNvGrpSpPr/>
          <p:nvPr/>
        </p:nvGrpSpPr>
        <p:grpSpPr>
          <a:xfrm>
            <a:off x="14437040" y="3313508"/>
            <a:ext cx="2072870" cy="11105215"/>
            <a:chOff x="0" y="-19050"/>
            <a:chExt cx="545941" cy="2924831"/>
          </a:xfrm>
        </p:grpSpPr>
        <p:sp>
          <p:nvSpPr>
            <p:cNvPr id="392" name="Google Shape;392;p15"/>
            <p:cNvSpPr/>
            <p:nvPr/>
          </p:nvSpPr>
          <p:spPr>
            <a:xfrm>
              <a:off x="0" y="0"/>
              <a:ext cx="545941" cy="2905781"/>
            </a:xfrm>
            <a:custGeom>
              <a:rect b="b" l="l" r="r" t="t"/>
              <a:pathLst>
                <a:path extrusionOk="0" h="2905781" w="545941">
                  <a:moveTo>
                    <a:pt x="0" y="0"/>
                  </a:moveTo>
                  <a:lnTo>
                    <a:pt x="545941" y="0"/>
                  </a:lnTo>
                  <a:lnTo>
                    <a:pt x="545941" y="2905781"/>
                  </a:lnTo>
                  <a:lnTo>
                    <a:pt x="0" y="290578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5"/>
            <p:cNvSpPr txBox="1"/>
            <p:nvPr/>
          </p:nvSpPr>
          <p:spPr>
            <a:xfrm>
              <a:off x="0" y="-19050"/>
              <a:ext cx="545941" cy="2924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15"/>
          <p:cNvGrpSpPr/>
          <p:nvPr/>
        </p:nvGrpSpPr>
        <p:grpSpPr>
          <a:xfrm>
            <a:off x="1625689" y="-2202935"/>
            <a:ext cx="2128274" cy="11105215"/>
            <a:chOff x="0" y="-19050"/>
            <a:chExt cx="560533" cy="2924831"/>
          </a:xfrm>
        </p:grpSpPr>
        <p:sp>
          <p:nvSpPr>
            <p:cNvPr id="395" name="Google Shape;395;p15"/>
            <p:cNvSpPr/>
            <p:nvPr/>
          </p:nvSpPr>
          <p:spPr>
            <a:xfrm>
              <a:off x="0" y="0"/>
              <a:ext cx="560533" cy="2905781"/>
            </a:xfrm>
            <a:custGeom>
              <a:rect b="b" l="l" r="r" t="t"/>
              <a:pathLst>
                <a:path extrusionOk="0" h="2905781" w="560533">
                  <a:moveTo>
                    <a:pt x="0" y="0"/>
                  </a:moveTo>
                  <a:lnTo>
                    <a:pt x="560533" y="0"/>
                  </a:lnTo>
                  <a:lnTo>
                    <a:pt x="560533" y="2905781"/>
                  </a:lnTo>
                  <a:lnTo>
                    <a:pt x="0" y="290578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5"/>
            <p:cNvSpPr txBox="1"/>
            <p:nvPr/>
          </p:nvSpPr>
          <p:spPr>
            <a:xfrm>
              <a:off x="0" y="-19050"/>
              <a:ext cx="560533" cy="2924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5"/>
          <p:cNvGrpSpPr/>
          <p:nvPr/>
        </p:nvGrpSpPr>
        <p:grpSpPr>
          <a:xfrm>
            <a:off x="983575" y="2409154"/>
            <a:ext cx="16320643" cy="7466462"/>
            <a:chOff x="-263736" y="-465536"/>
            <a:chExt cx="6014388" cy="2526978"/>
          </a:xfrm>
        </p:grpSpPr>
        <p:sp>
          <p:nvSpPr>
            <p:cNvPr id="398" name="Google Shape;398;p15"/>
            <p:cNvSpPr/>
            <p:nvPr/>
          </p:nvSpPr>
          <p:spPr>
            <a:xfrm>
              <a:off x="-263736" y="-465536"/>
              <a:ext cx="6014388" cy="2526978"/>
            </a:xfrm>
            <a:custGeom>
              <a:rect b="b" l="l" r="r" t="t"/>
              <a:pathLst>
                <a:path extrusionOk="0" h="1894324" w="5498356">
                  <a:moveTo>
                    <a:pt x="0" y="0"/>
                  </a:moveTo>
                  <a:lnTo>
                    <a:pt x="5498356" y="0"/>
                  </a:lnTo>
                  <a:lnTo>
                    <a:pt x="5498356" y="1894324"/>
                  </a:lnTo>
                  <a:lnTo>
                    <a:pt x="0" y="1894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5"/>
            <p:cNvSpPr txBox="1"/>
            <p:nvPr/>
          </p:nvSpPr>
          <p:spPr>
            <a:xfrm>
              <a:off x="0" y="-19050"/>
              <a:ext cx="5498356" cy="1913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15"/>
          <p:cNvSpPr txBox="1"/>
          <p:nvPr/>
        </p:nvSpPr>
        <p:spPr>
          <a:xfrm>
            <a:off x="4691194" y="231756"/>
            <a:ext cx="11564513" cy="2016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389">
                <a:solidFill>
                  <a:srgbClr val="FEFFFF"/>
                </a:solidFill>
                <a:latin typeface="Oswald"/>
                <a:ea typeface="Oswald"/>
                <a:cs typeface="Oswald"/>
                <a:sym typeface="Oswald"/>
              </a:rPr>
              <a:t>Дополнительно*</a:t>
            </a:r>
            <a:endParaRPr/>
          </a:p>
        </p:txBody>
      </p:sp>
      <p:pic>
        <p:nvPicPr>
          <p:cNvPr id="401" name="Google Shape;4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580" y="4033364"/>
            <a:ext cx="3831872" cy="377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5"/>
          <p:cNvSpPr txBox="1"/>
          <p:nvPr/>
        </p:nvSpPr>
        <p:spPr>
          <a:xfrm>
            <a:off x="2261850" y="2413050"/>
            <a:ext cx="143337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Финансовый отдел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Проверка </a:t>
            </a:r>
            <a:r>
              <a:rPr lang="ru-RU" sz="1800">
                <a:solidFill>
                  <a:srgbClr val="FF0000"/>
                </a:solidFill>
              </a:rPr>
              <a:t>финансовых показателей </a:t>
            </a:r>
            <a:r>
              <a:rPr lang="ru-RU" sz="1800">
                <a:solidFill>
                  <a:srgbClr val="0D0D0D"/>
                </a:solidFill>
              </a:rPr>
              <a:t>ресторанов, включая выручку, затраты, прибыль и налоги, </a:t>
            </a:r>
            <a:r>
              <a:rPr lang="ru-RU" sz="1800">
                <a:solidFill>
                  <a:srgbClr val="FF0000"/>
                </a:solidFill>
              </a:rPr>
              <a:t>сравнение</a:t>
            </a:r>
            <a:r>
              <a:rPr lang="ru-RU" sz="1800">
                <a:solidFill>
                  <a:srgbClr val="0D0D0D"/>
                </a:solidFill>
              </a:rPr>
              <a:t> </a:t>
            </a:r>
            <a:r>
              <a:rPr lang="ru-RU" sz="1800">
                <a:solidFill>
                  <a:srgbClr val="FF0000"/>
                </a:solidFill>
              </a:rPr>
              <a:t>фактических</a:t>
            </a:r>
            <a:r>
              <a:rPr lang="ru-RU" sz="1800">
                <a:solidFill>
                  <a:srgbClr val="0D0D0D"/>
                </a:solidFill>
              </a:rPr>
              <a:t> финансовых результатов с </a:t>
            </a:r>
            <a:r>
              <a:rPr lang="ru-RU" sz="1800">
                <a:solidFill>
                  <a:srgbClr val="FF0000"/>
                </a:solidFill>
              </a:rPr>
              <a:t>прогнозными</a:t>
            </a:r>
            <a:r>
              <a:rPr lang="ru-RU" sz="1800">
                <a:solidFill>
                  <a:srgbClr val="0D0D0D"/>
                </a:solidFill>
              </a:rPr>
              <a:t> данными и </a:t>
            </a:r>
            <a:r>
              <a:rPr lang="ru-RU" sz="1800">
                <a:solidFill>
                  <a:srgbClr val="FF0000"/>
                </a:solidFill>
              </a:rPr>
              <a:t>бюджетами</a:t>
            </a:r>
            <a:r>
              <a:rPr lang="ru-RU" sz="1800">
                <a:solidFill>
                  <a:srgbClr val="0D0D0D"/>
                </a:solidFill>
              </a:rPr>
              <a:t>, </a:t>
            </a:r>
            <a:r>
              <a:rPr lang="ru-RU" sz="1800">
                <a:solidFill>
                  <a:srgbClr val="FF0000"/>
                </a:solidFill>
              </a:rPr>
              <a:t>идентификация</a:t>
            </a:r>
            <a:r>
              <a:rPr lang="ru-RU" sz="1800">
                <a:solidFill>
                  <a:srgbClr val="0D0D0D"/>
                </a:solidFill>
              </a:rPr>
              <a:t> областей сильной и слабой </a:t>
            </a:r>
            <a:r>
              <a:rPr lang="ru-RU" sz="1800">
                <a:solidFill>
                  <a:srgbClr val="FF0000"/>
                </a:solidFill>
              </a:rPr>
              <a:t>прибыльности</a:t>
            </a:r>
            <a:r>
              <a:rPr lang="ru-RU" sz="1800">
                <a:solidFill>
                  <a:srgbClr val="0D0D0D"/>
                </a:solidFill>
              </a:rPr>
              <a:t> для принятия соответствующих мер.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Анализ </a:t>
            </a:r>
            <a:r>
              <a:rPr lang="ru-RU" sz="1800">
                <a:solidFill>
                  <a:srgbClr val="FF0000"/>
                </a:solidFill>
              </a:rPr>
              <a:t>ROI</a:t>
            </a:r>
            <a:r>
              <a:rPr lang="ru-RU" sz="1800">
                <a:solidFill>
                  <a:srgbClr val="0D0D0D"/>
                </a:solidFill>
              </a:rPr>
              <a:t> (возврата инвестиций) для различных маркетинговых каналов и определение наиболее эффективных стратегий.</a:t>
            </a:r>
            <a:endParaRPr sz="1800">
              <a:solidFill>
                <a:srgbClr val="0D0D0D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5"/>
          <p:cNvSpPr txBox="1"/>
          <p:nvPr/>
        </p:nvSpPr>
        <p:spPr>
          <a:xfrm>
            <a:off x="983575" y="4389450"/>
            <a:ext cx="61329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rgbClr val="0D0D0D"/>
                </a:solidFill>
              </a:rPr>
              <a:t>Маркетинг</a:t>
            </a:r>
            <a:endParaRPr b="1"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Разработка бренд-стратегии коммуникационной стратегии.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Мониторинг деятельности </a:t>
            </a:r>
            <a:r>
              <a:rPr lang="ru-RU" sz="1800">
                <a:solidFill>
                  <a:srgbClr val="FF0000"/>
                </a:solidFill>
              </a:rPr>
              <a:t>конкурентов.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Изучение </a:t>
            </a:r>
            <a:r>
              <a:rPr lang="ru-RU" sz="1800">
                <a:solidFill>
                  <a:srgbClr val="FF0000"/>
                </a:solidFill>
              </a:rPr>
              <a:t>изменений в предпочтениях </a:t>
            </a:r>
            <a:r>
              <a:rPr lang="ru-RU" sz="1800">
                <a:solidFill>
                  <a:srgbClr val="0D0D0D"/>
                </a:solidFill>
              </a:rPr>
              <a:t>и потребностях клиентов, а также </a:t>
            </a:r>
            <a:r>
              <a:rPr lang="ru-RU" sz="1800">
                <a:solidFill>
                  <a:srgbClr val="FF0000"/>
                </a:solidFill>
              </a:rPr>
              <a:t>трендов</a:t>
            </a:r>
            <a:r>
              <a:rPr lang="ru-RU" sz="1800">
                <a:solidFill>
                  <a:srgbClr val="0D0D0D"/>
                </a:solidFill>
              </a:rPr>
              <a:t> в индустрии быстрого питания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FF0000"/>
                </a:solidFill>
              </a:rPr>
              <a:t>Адаптация</a:t>
            </a:r>
            <a:r>
              <a:rPr lang="ru-RU" sz="1800">
                <a:solidFill>
                  <a:srgbClr val="0D0D0D"/>
                </a:solidFill>
              </a:rPr>
              <a:t> собственных стратегий и предложений в соответствии с изменениями на рынке.</a:t>
            </a:r>
            <a:endParaRPr sz="1800">
              <a:solidFill>
                <a:srgbClr val="0D0D0D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5"/>
          <p:cNvSpPr txBox="1"/>
          <p:nvPr/>
        </p:nvSpPr>
        <p:spPr>
          <a:xfrm>
            <a:off x="10639124" y="7982200"/>
            <a:ext cx="57834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Разработка мотивационных программ и бонусных систем для </a:t>
            </a:r>
            <a:r>
              <a:rPr lang="ru-RU" sz="1800">
                <a:solidFill>
                  <a:srgbClr val="FF0000"/>
                </a:solidFill>
              </a:rPr>
              <a:t>стимулирования</a:t>
            </a:r>
            <a:r>
              <a:rPr lang="ru-RU" sz="1800">
                <a:solidFill>
                  <a:srgbClr val="0D0D0D"/>
                </a:solidFill>
              </a:rPr>
              <a:t> высокой производительности.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5"/>
          <p:cNvSpPr txBox="1"/>
          <p:nvPr/>
        </p:nvSpPr>
        <p:spPr>
          <a:xfrm>
            <a:off x="11074545" y="4445900"/>
            <a:ext cx="5783400" cy="29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Операционный отдел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Оценка </a:t>
            </a:r>
            <a:r>
              <a:rPr lang="ru-RU" sz="1800">
                <a:solidFill>
                  <a:srgbClr val="FF0000"/>
                </a:solidFill>
              </a:rPr>
              <a:t>эффективности операционных процессов</a:t>
            </a:r>
            <a:r>
              <a:rPr lang="ru-RU" sz="1800">
                <a:solidFill>
                  <a:srgbClr val="0D0D0D"/>
                </a:solidFill>
              </a:rPr>
              <a:t>, включая управление запасами, закупки и производство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Внедрение улучшений и оптимизации процессов для </a:t>
            </a:r>
            <a:r>
              <a:rPr lang="ru-RU" sz="1800">
                <a:solidFill>
                  <a:srgbClr val="FF0000"/>
                </a:solidFill>
              </a:rPr>
              <a:t>повышения эффективности и снижения затрат, роботизация процессов, внедрение lean производства.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5"/>
          <p:cNvSpPr txBox="1"/>
          <p:nvPr/>
        </p:nvSpPr>
        <p:spPr>
          <a:xfrm>
            <a:off x="1059775" y="7845700"/>
            <a:ext cx="8935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</a:rPr>
              <a:t>Служба контроля качества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rgbClr val="FF0000"/>
                </a:solidFill>
              </a:rPr>
              <a:t>О</a:t>
            </a:r>
            <a:r>
              <a:rPr lang="ru-RU" sz="1800">
                <a:solidFill>
                  <a:srgbClr val="FF0000"/>
                </a:solidFill>
              </a:rPr>
              <a:t>ценка производительности персонала</a:t>
            </a:r>
            <a:r>
              <a:rPr lang="ru-RU" sz="1800">
                <a:solidFill>
                  <a:srgbClr val="0D0D0D"/>
                </a:solidFill>
              </a:rPr>
              <a:t>, включая качество обслуживания, скорость обслуживания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ru-RU" sz="1800">
                <a:solidFill>
                  <a:srgbClr val="0D0D0D"/>
                </a:solidFill>
              </a:rPr>
              <a:t>С</a:t>
            </a:r>
            <a:r>
              <a:rPr lang="ru-RU" sz="1800">
                <a:solidFill>
                  <a:srgbClr val="0D0D0D"/>
                </a:solidFill>
              </a:rPr>
              <a:t>бор </a:t>
            </a:r>
            <a:r>
              <a:rPr lang="ru-RU" sz="1800">
                <a:solidFill>
                  <a:srgbClr val="FF0000"/>
                </a:solidFill>
              </a:rPr>
              <a:t>обратной связи от клиентов </a:t>
            </a:r>
            <a:r>
              <a:rPr lang="ru-RU" sz="1800">
                <a:solidFill>
                  <a:srgbClr val="0D0D0D"/>
                </a:solidFill>
              </a:rPr>
              <a:t>о качестве еды, обслуживания и общей атмосфере в ресторане</a:t>
            </a:r>
            <a:endParaRPr sz="18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19"/>
          <p:cNvGrpSpPr/>
          <p:nvPr/>
        </p:nvGrpSpPr>
        <p:grpSpPr>
          <a:xfrm>
            <a:off x="7062513" y="-1016716"/>
            <a:ext cx="4162975" cy="11640001"/>
            <a:chOff x="0" y="-114300"/>
            <a:chExt cx="803938" cy="2247874"/>
          </a:xfrm>
        </p:grpSpPr>
        <p:sp>
          <p:nvSpPr>
            <p:cNvPr id="413" name="Google Shape;413;p19"/>
            <p:cNvSpPr/>
            <p:nvPr/>
          </p:nvSpPr>
          <p:spPr>
            <a:xfrm>
              <a:off x="0" y="0"/>
              <a:ext cx="803938" cy="2133574"/>
            </a:xfrm>
            <a:custGeom>
              <a:rect b="b" l="l" r="r" t="t"/>
              <a:pathLst>
                <a:path extrusionOk="0" h="2133574" w="803938">
                  <a:moveTo>
                    <a:pt x="0" y="0"/>
                  </a:moveTo>
                  <a:lnTo>
                    <a:pt x="803938" y="0"/>
                  </a:lnTo>
                  <a:lnTo>
                    <a:pt x="803938" y="2133574"/>
                  </a:lnTo>
                  <a:lnTo>
                    <a:pt x="0" y="2133574"/>
                  </a:lnTo>
                  <a:close/>
                </a:path>
              </a:pathLst>
            </a:custGeom>
            <a:solidFill>
              <a:srgbClr val="FFFFFF"/>
            </a:solidFill>
            <a:ln cap="sq" cmpd="sng" w="57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9"/>
            <p:cNvSpPr txBox="1"/>
            <p:nvPr/>
          </p:nvSpPr>
          <p:spPr>
            <a:xfrm>
              <a:off x="0" y="-114300"/>
              <a:ext cx="803938" cy="224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47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19"/>
          <p:cNvGrpSpPr/>
          <p:nvPr/>
        </p:nvGrpSpPr>
        <p:grpSpPr>
          <a:xfrm>
            <a:off x="5158032" y="1547332"/>
            <a:ext cx="7971935" cy="7042610"/>
            <a:chOff x="0" y="-19050"/>
            <a:chExt cx="1014292" cy="896051"/>
          </a:xfrm>
        </p:grpSpPr>
        <p:sp>
          <p:nvSpPr>
            <p:cNvPr id="416" name="Google Shape;416;p19"/>
            <p:cNvSpPr/>
            <p:nvPr/>
          </p:nvSpPr>
          <p:spPr>
            <a:xfrm>
              <a:off x="0" y="0"/>
              <a:ext cx="1014292" cy="877001"/>
            </a:xfrm>
            <a:custGeom>
              <a:rect b="b" l="l" r="r" t="t"/>
              <a:pathLst>
                <a:path extrusionOk="0" h="877001" w="1014292">
                  <a:moveTo>
                    <a:pt x="0" y="0"/>
                  </a:moveTo>
                  <a:lnTo>
                    <a:pt x="1014292" y="0"/>
                  </a:lnTo>
                  <a:lnTo>
                    <a:pt x="1014292" y="877001"/>
                  </a:lnTo>
                  <a:lnTo>
                    <a:pt x="0" y="877001"/>
                  </a:lnTo>
                  <a:close/>
                </a:path>
              </a:pathLst>
            </a:custGeom>
            <a:solidFill>
              <a:srgbClr val="B60505">
                <a:alpha val="82352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9"/>
            <p:cNvSpPr txBox="1"/>
            <p:nvPr/>
          </p:nvSpPr>
          <p:spPr>
            <a:xfrm>
              <a:off x="0" y="-19050"/>
              <a:ext cx="1014292" cy="896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19"/>
          <p:cNvGrpSpPr/>
          <p:nvPr/>
        </p:nvGrpSpPr>
        <p:grpSpPr>
          <a:xfrm>
            <a:off x="5663940" y="1465529"/>
            <a:ext cx="7084660" cy="6675511"/>
            <a:chOff x="0" y="-114300"/>
            <a:chExt cx="1368163" cy="1289150"/>
          </a:xfrm>
        </p:grpSpPr>
        <p:sp>
          <p:nvSpPr>
            <p:cNvPr id="419" name="Google Shape;419;p19"/>
            <p:cNvSpPr/>
            <p:nvPr/>
          </p:nvSpPr>
          <p:spPr>
            <a:xfrm>
              <a:off x="0" y="0"/>
              <a:ext cx="1368163" cy="1174850"/>
            </a:xfrm>
            <a:custGeom>
              <a:rect b="b" l="l" r="r" t="t"/>
              <a:pathLst>
                <a:path extrusionOk="0" h="1174850" w="1368163">
                  <a:moveTo>
                    <a:pt x="0" y="0"/>
                  </a:moveTo>
                  <a:lnTo>
                    <a:pt x="1368163" y="0"/>
                  </a:lnTo>
                  <a:lnTo>
                    <a:pt x="1368163" y="1174850"/>
                  </a:lnTo>
                  <a:lnTo>
                    <a:pt x="0" y="1174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 txBox="1"/>
            <p:nvPr/>
          </p:nvSpPr>
          <p:spPr>
            <a:xfrm>
              <a:off x="0" y="-114300"/>
              <a:ext cx="1368163" cy="1289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47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19"/>
          <p:cNvSpPr txBox="1"/>
          <p:nvPr/>
        </p:nvSpPr>
        <p:spPr>
          <a:xfrm>
            <a:off x="6187438" y="2224335"/>
            <a:ext cx="6037800" cy="59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48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Спасибо!</a:t>
            </a:r>
            <a:endParaRPr b="1" sz="748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48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Рады ответить на ваши вопросы</a:t>
            </a:r>
            <a:endParaRPr b="1" sz="748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7b3bcddc7_7_89"/>
          <p:cNvSpPr txBox="1"/>
          <p:nvPr/>
        </p:nvSpPr>
        <p:spPr>
          <a:xfrm>
            <a:off x="-764975" y="172425"/>
            <a:ext cx="52209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4"/>
              <a:buFont typeface="Arial"/>
              <a:buNone/>
            </a:pPr>
            <a:r>
              <a:rPr b="0" i="0" lang="ru-RU" sz="9434" u="none" cap="none" strike="noStrike">
                <a:solidFill>
                  <a:srgbClr val="FEFFFF"/>
                </a:solidFill>
                <a:latin typeface="Oswald"/>
                <a:ea typeface="Oswald"/>
                <a:cs typeface="Oswald"/>
                <a:sym typeface="Oswald"/>
              </a:rPr>
              <a:t> 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7" name="Google Shape;427;g2c7b3bcddc7_7_89"/>
          <p:cNvGraphicFramePr/>
          <p:nvPr/>
        </p:nvGraphicFramePr>
        <p:xfrm>
          <a:off x="3973511" y="90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{12B3EECB-AB44-467F-A158-6DB6784E0918}</a:tableStyleId>
              </a:tblPr>
              <a:tblGrid>
                <a:gridCol w="1523725"/>
                <a:gridCol w="1845650"/>
                <a:gridCol w="1802725"/>
                <a:gridCol w="2940175"/>
                <a:gridCol w="6202250"/>
              </a:tblGrid>
              <a:tr h="70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Город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Район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Кол-во точек для открытия (примерное)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Аудитория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Примечательности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7390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Portland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Goose Hollow - Southwest Hills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Студенты, туристы, часть автомобилистов, семьи, прохожие, спортсмены.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Providence Park, Multnomah Athletic Club, Big Redwood Tree, Washington Park, Oregon Zoo, Portland State University, Marquam Nature Park, Portland Art Museum.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Cully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Туристы, автомобилисты, спротсмены, семьи, молодежь.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Colwood Golf Center, Portland International Airport, Studio 6 Portland, OR, Kʰunamokwst Park, Cully Park.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0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Collins View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Студенты, семьи, молодежь, спортсмены, туристы, верующие.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Lewis &amp; Clark Law School, Lewis &amp; Clark College, Lewis &amp; Clark Graduate School of Education and Counseling, Pennys burial, North Creek Trailhead, Marshall Park, The Good Barre, River View Natural Area Trailhead.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004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Indianapolis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Студенты, туристы, семьи, прохожие, молодежь.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 State Museum, Military Park, IUPUI, Indiana University School of Dentistry, Indianapolis Canal Walk, Indiana University Natatorium, White River State Park.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485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Park Fletcher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Туристы, автомобилисты.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Indianapolis International Airport, Delta Hotels by Marriott Indianapolis Airport, Holiday Inn Indianapolis - Airport Area N, La Quinta Inn by Wyndham Indianapolis Airport Lynhurst, Red Roof Inn &amp; Suites Indianapolis Airport, Windsong MHC | A Peak Community, EPIC Climbing and Fitness (относительно далековато).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9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Huntington Communities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Молодежь, семьи, прохожие, спортсмены, офисные работники.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 Security Administration, Holiday Inn Express &amp; Suites Indianapolis Northwest, an IHG Hotel, Eagle Creek Park, Go Ape Zipline and Adventure Park, Hilton Garden Inn Indianapolis Northwest.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485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Columbus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Crosswoods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Молодежь, семьи, студенты, туристы, спортсмены.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Marcus Crosswoods Cinema, Slate Hill Elementary School, Hyatt Place Columbus/Worthington, Extended Stay America - Columbus - Worthington, Holiday Inn Express &amp; Suites Columbus - Worthington, an IHG Hotel, Red Roof PLUS+ Columbus - Worthington, York Golf Club, Olentangy Parkland, ZipZone Outdoor Adventures,Pontifical College Josephinum.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9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Cumberland Ridge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Туристы, семьи, молодежь, студенты.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Embassy Suites by Hilton Columbus Airport, Alum Creek Trail, Ohio Dominican University, John Glenn Columbus International Airport, Columbus Airport Marriott.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82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Студенты, туристы, болельщики, семьи, молодежь, книголюбы.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Nationwide Arena, Lower.com Field, Columbus State Community College - Columbus Campus, Topiary Park, Renaissance Columbus Downtown Hotel, Ohio Theatre, Columbus Metropolitan Library, Columbus Museum of Art, Hilton Columbus Downtown.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18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Cleveland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Туристы, музыканты, болельщики, спортсмены, студенты, частично автомобилисты.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Rock &amp; Roll Hall of Fame, Cleveland Browns Stadium, JACK Cleveland Casino, Cleveland State University, Playhouse Square.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9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Old Brooklyn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5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Семьи, туристы, студенты, автомобилисты.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500" u="none" cap="none" strike="noStrike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Cleveland Metroparks Zoo, Brighton Park - Cleveland Metroparks Brookside Reservation, Buckland Museum of Witchcraft &amp; Magick, The Rainforest, James Ford Rhodes High School.</a:t>
                      </a:r>
                      <a:endParaRPr/>
                    </a:p>
                  </a:txBody>
                  <a:tcPr marT="3475" marB="0" marR="3475" marL="3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28" name="Google Shape;428;g2c7b3bcddc7_7_89"/>
          <p:cNvGrpSpPr/>
          <p:nvPr/>
        </p:nvGrpSpPr>
        <p:grpSpPr>
          <a:xfrm>
            <a:off x="0" y="-72330"/>
            <a:ext cx="3973513" cy="10359842"/>
            <a:chOff x="0" y="-19050"/>
            <a:chExt cx="1046515" cy="2728500"/>
          </a:xfrm>
        </p:grpSpPr>
        <p:sp>
          <p:nvSpPr>
            <p:cNvPr id="429" name="Google Shape;429;g2c7b3bcddc7_7_89"/>
            <p:cNvSpPr/>
            <p:nvPr/>
          </p:nvSpPr>
          <p:spPr>
            <a:xfrm>
              <a:off x="0" y="0"/>
              <a:ext cx="1046515" cy="2709333"/>
            </a:xfrm>
            <a:custGeom>
              <a:rect b="b" l="l" r="r" t="t"/>
              <a:pathLst>
                <a:path extrusionOk="0" h="2709333" w="1046515">
                  <a:moveTo>
                    <a:pt x="0" y="0"/>
                  </a:moveTo>
                  <a:lnTo>
                    <a:pt x="1046515" y="0"/>
                  </a:lnTo>
                  <a:lnTo>
                    <a:pt x="1046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0505">
                <a:alpha val="9137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c7b3bcddc7_7_89"/>
            <p:cNvSpPr txBox="1"/>
            <p:nvPr/>
          </p:nvSpPr>
          <p:spPr>
            <a:xfrm>
              <a:off x="0" y="-19050"/>
              <a:ext cx="1046400" cy="27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g2c7b3bcddc7_7_89"/>
          <p:cNvSpPr txBox="1"/>
          <p:nvPr/>
        </p:nvSpPr>
        <p:spPr>
          <a:xfrm>
            <a:off x="1" y="365760"/>
            <a:ext cx="397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"/>
          <p:cNvGrpSpPr/>
          <p:nvPr/>
        </p:nvGrpSpPr>
        <p:grpSpPr>
          <a:xfrm>
            <a:off x="0" y="0"/>
            <a:ext cx="5306626" cy="10402098"/>
            <a:chOff x="0" y="0"/>
            <a:chExt cx="3126510" cy="2739629"/>
          </a:xfrm>
        </p:grpSpPr>
        <p:sp>
          <p:nvSpPr>
            <p:cNvPr id="179" name="Google Shape;179;p2"/>
            <p:cNvSpPr/>
            <p:nvPr/>
          </p:nvSpPr>
          <p:spPr>
            <a:xfrm>
              <a:off x="0" y="0"/>
              <a:ext cx="2464543" cy="2709333"/>
            </a:xfrm>
            <a:custGeom>
              <a:rect b="b" l="l" r="r" t="t"/>
              <a:pathLst>
                <a:path extrusionOk="0" h="2709333" w="1046515">
                  <a:moveTo>
                    <a:pt x="0" y="0"/>
                  </a:moveTo>
                  <a:lnTo>
                    <a:pt x="1046515" y="0"/>
                  </a:lnTo>
                  <a:lnTo>
                    <a:pt x="1046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Columbus, Ohio; 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Cincinnati, Ohio; 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Cleveland, Ohio; 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Las Vegas, Nevada; 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Miami, Florida;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Indianapolis, Indiana;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Birmingham, Alabama;</a:t>
              </a:r>
              <a:endParaRPr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90500" lvl="0" marL="216000" marR="0" rtl="0" algn="l"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3000"/>
                <a:buFont typeface="Calibri"/>
                <a:buChar char="•"/>
              </a:pP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ru-RU" sz="3000">
                  <a:solidFill>
                    <a:srgbClr val="EFEFEF"/>
                  </a:solidFill>
                  <a:latin typeface="Calibri"/>
                  <a:ea typeface="Calibri"/>
                  <a:cs typeface="Calibri"/>
                  <a:sym typeface="Calibri"/>
                </a:rPr>
                <a:t>Portland, Oregon</a:t>
              </a:r>
              <a:endParaRPr b="1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51999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2080110" y="11129"/>
              <a:ext cx="1046400" cy="27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14400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>
            <a:off x="3080610" y="42253"/>
            <a:ext cx="7305467" cy="2129442"/>
            <a:chOff x="0" y="-190500"/>
            <a:chExt cx="1410812" cy="411232"/>
          </a:xfrm>
        </p:grpSpPr>
        <p:sp>
          <p:nvSpPr>
            <p:cNvPr id="182" name="Google Shape;182;p2"/>
            <p:cNvSpPr/>
            <p:nvPr/>
          </p:nvSpPr>
          <p:spPr>
            <a:xfrm>
              <a:off x="0" y="-127441"/>
              <a:ext cx="1362240" cy="331152"/>
            </a:xfrm>
            <a:custGeom>
              <a:rect b="b" l="l" r="r" t="t"/>
              <a:pathLst>
                <a:path extrusionOk="0" h="507976" w="1410812">
                  <a:moveTo>
                    <a:pt x="0" y="0"/>
                  </a:moveTo>
                  <a:lnTo>
                    <a:pt x="1410812" y="0"/>
                  </a:lnTo>
                  <a:lnTo>
                    <a:pt x="1410812" y="507976"/>
                  </a:lnTo>
                  <a:lnTo>
                    <a:pt x="0" y="507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0" y="-190500"/>
              <a:ext cx="1410812" cy="41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201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500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Задачи проекта:</a:t>
              </a:r>
              <a:endParaRPr/>
            </a:p>
          </p:txBody>
        </p:sp>
      </p:grpSp>
      <p:sp>
        <p:nvSpPr>
          <p:cNvPr id="184" name="Google Shape;184;p2"/>
          <p:cNvSpPr txBox="1"/>
          <p:nvPr/>
        </p:nvSpPr>
        <p:spPr>
          <a:xfrm>
            <a:off x="5613400" y="32004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4572000" y="2684225"/>
            <a:ext cx="5706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Дать рекомендации по открытию ресторанов для каждого из приведенных городов</a:t>
            </a:r>
            <a:endParaRPr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11044275" y="2684225"/>
            <a:ext cx="63840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В случае рекомендации указать: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➔"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приоритетный порядок открытия;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➔"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предполагаемое количество ресторанов;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➔"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районы, в которых планируется открытие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4158312" y="7680662"/>
            <a:ext cx="14129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Дополнительно: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Определить отделы компании, которые бы приступили к работе над проектом на следующих этапах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3"/>
          <p:cNvGrpSpPr/>
          <p:nvPr/>
        </p:nvGrpSpPr>
        <p:grpSpPr>
          <a:xfrm>
            <a:off x="2828075" y="-6"/>
            <a:ext cx="4124405" cy="3872549"/>
            <a:chOff x="0" y="-19050"/>
            <a:chExt cx="1086256" cy="3545641"/>
          </a:xfrm>
        </p:grpSpPr>
        <p:sp>
          <p:nvSpPr>
            <p:cNvPr id="194" name="Google Shape;194;p3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3"/>
          <p:cNvSpPr txBox="1"/>
          <p:nvPr/>
        </p:nvSpPr>
        <p:spPr>
          <a:xfrm>
            <a:off x="3050435" y="0"/>
            <a:ext cx="3555126" cy="346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55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Executive summary</a:t>
            </a:r>
            <a:endParaRPr sz="55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15501825" y="4301650"/>
            <a:ext cx="2749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audience: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ru-RU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ru-RU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ru-RU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public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ru-RU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tourists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8" name="Google Shape;198;p3"/>
          <p:cNvGraphicFramePr/>
          <p:nvPr/>
        </p:nvGraphicFramePr>
        <p:xfrm>
          <a:off x="2807125" y="271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{12B3EECB-AB44-467F-A158-6DB6784E0918}</a:tableStyleId>
              </a:tblPr>
              <a:tblGrid>
                <a:gridCol w="2352750"/>
                <a:gridCol w="843425"/>
                <a:gridCol w="2219575"/>
                <a:gridCol w="843425"/>
                <a:gridCol w="2219575"/>
                <a:gridCol w="1021000"/>
                <a:gridCol w="2219575"/>
                <a:gridCol w="954425"/>
              </a:tblGrid>
              <a:tr h="772700">
                <a:tc gridSpan="2">
                  <a:txBody>
                    <a:bodyPr/>
                    <a:lstStyle/>
                    <a:p>
                      <a:pPr indent="-406400" lvl="0" marL="457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800"/>
                        <a:buFont typeface="Calibri"/>
                        <a:buAutoNum type="arabicPeriod"/>
                      </a:pP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Portland</a:t>
                      </a:r>
                      <a:endParaRPr b="1"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</a:t>
                      </a: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Indianapolis</a:t>
                      </a:r>
                      <a:endParaRPr b="1"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</a:t>
                      </a: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Columbus</a:t>
                      </a:r>
                      <a:endParaRPr b="1"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</a:t>
                      </a:r>
                      <a:r>
                        <a:rPr b="1"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Cleveland</a:t>
                      </a:r>
                      <a:endParaRPr b="1"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7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 of the city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Rests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 of the city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Rests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 of the city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Rests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 of the city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Rests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59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Goose Hollow - Southwest Hills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Cully (airport)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Park Fletcher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(airport)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Cumberland Ridge (college)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Old Brooklyn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(families)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Collins View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(colleges)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Huntington Communities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Crosswoods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(tourists)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2700">
                <a:tc grid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Operational profit per </a:t>
                      </a:r>
                      <a:r>
                        <a:rPr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order, $</a:t>
                      </a:r>
                      <a:endParaRPr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772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4,90</a:t>
                      </a:r>
                      <a:endParaRPr b="1"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1,96</a:t>
                      </a:r>
                      <a:endParaRPr b="1"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1,90</a:t>
                      </a:r>
                      <a:endParaRPr b="1"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3,62</a:t>
                      </a:r>
                      <a:endParaRPr b="1" sz="28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99" name="Google Shape;199;p3"/>
          <p:cNvSpPr/>
          <p:nvPr/>
        </p:nvSpPr>
        <p:spPr>
          <a:xfrm>
            <a:off x="114300" y="4474288"/>
            <a:ext cx="2579400" cy="248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latin typeface="Calibri"/>
                <a:ea typeface="Calibri"/>
                <a:cs typeface="Calibri"/>
                <a:sym typeface="Calibri"/>
              </a:rPr>
              <a:t>13 restaurants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78b789e77_1_44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0" l="0" r="0" t="-157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g2c78b789e77_1_44"/>
          <p:cNvGrpSpPr/>
          <p:nvPr/>
        </p:nvGrpSpPr>
        <p:grpSpPr>
          <a:xfrm>
            <a:off x="2828075" y="-76009"/>
            <a:ext cx="4639696" cy="3461667"/>
            <a:chOff x="0" y="-19050"/>
            <a:chExt cx="1086300" cy="3545700"/>
          </a:xfrm>
        </p:grpSpPr>
        <p:sp>
          <p:nvSpPr>
            <p:cNvPr id="206" name="Google Shape;206;g2c78b789e77_1_44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2c78b789e77_1_44"/>
            <p:cNvSpPr txBox="1"/>
            <p:nvPr/>
          </p:nvSpPr>
          <p:spPr>
            <a:xfrm>
              <a:off x="0" y="-19050"/>
              <a:ext cx="1086300" cy="3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g2c78b789e77_1_44"/>
          <p:cNvSpPr txBox="1"/>
          <p:nvPr/>
        </p:nvSpPr>
        <p:spPr>
          <a:xfrm>
            <a:off x="3072684" y="-123825"/>
            <a:ext cx="41505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Стратегия и гипотезы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g2c78b789e77_1_44"/>
          <p:cNvSpPr txBox="1"/>
          <p:nvPr/>
        </p:nvSpPr>
        <p:spPr>
          <a:xfrm>
            <a:off x="10782300" y="9020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c78b789e77_1_44"/>
          <p:cNvSpPr/>
          <p:nvPr/>
        </p:nvSpPr>
        <p:spPr>
          <a:xfrm>
            <a:off x="36195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c78b789e77_1_44"/>
          <p:cNvSpPr/>
          <p:nvPr/>
        </p:nvSpPr>
        <p:spPr>
          <a:xfrm>
            <a:off x="143637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c78b789e77_1_44"/>
          <p:cNvSpPr/>
          <p:nvPr/>
        </p:nvSpPr>
        <p:spPr>
          <a:xfrm>
            <a:off x="10641375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c78b789e77_1_44"/>
          <p:cNvSpPr/>
          <p:nvPr/>
        </p:nvSpPr>
        <p:spPr>
          <a:xfrm>
            <a:off x="1143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c78b789e77_1_44"/>
          <p:cNvSpPr/>
          <p:nvPr/>
        </p:nvSpPr>
        <p:spPr>
          <a:xfrm>
            <a:off x="709265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c78b789e77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5726481"/>
            <a:ext cx="5553074" cy="149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c78b789e77_1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526" y="5729050"/>
            <a:ext cx="55530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c78b789e77_1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90350" y="5727763"/>
            <a:ext cx="55530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78b789e77_1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513" y="7412763"/>
            <a:ext cx="55530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c78b789e77_1_44"/>
          <p:cNvSpPr txBox="1"/>
          <p:nvPr/>
        </p:nvSpPr>
        <p:spPr>
          <a:xfrm>
            <a:off x="114300" y="3633800"/>
            <a:ext cx="1828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➔"/>
            </a:pPr>
            <a:r>
              <a:rPr lang="ru-RU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привлекательности блюд среди нескольких целевых аудиторий минимум на двух схожих точках, открытие точек с учетом потенциала выручки городов с разным населением и прибыльностью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78b789e77_1_0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0" l="0" r="0" t="-157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g2c78b789e77_1_0"/>
          <p:cNvGrpSpPr/>
          <p:nvPr/>
        </p:nvGrpSpPr>
        <p:grpSpPr>
          <a:xfrm>
            <a:off x="2828075" y="-76009"/>
            <a:ext cx="4639696" cy="3461667"/>
            <a:chOff x="0" y="-19050"/>
            <a:chExt cx="1086300" cy="3545700"/>
          </a:xfrm>
        </p:grpSpPr>
        <p:sp>
          <p:nvSpPr>
            <p:cNvPr id="226" name="Google Shape;226;g2c78b789e77_1_0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2c78b789e77_1_0"/>
            <p:cNvSpPr txBox="1"/>
            <p:nvPr/>
          </p:nvSpPr>
          <p:spPr>
            <a:xfrm>
              <a:off x="0" y="-19050"/>
              <a:ext cx="1086300" cy="3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g2c78b789e77_1_0"/>
          <p:cNvSpPr txBox="1"/>
          <p:nvPr/>
        </p:nvSpPr>
        <p:spPr>
          <a:xfrm>
            <a:off x="3050434" y="-152400"/>
            <a:ext cx="41505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Стратегия и гипотезы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g2c78b789e77_1_0"/>
          <p:cNvSpPr txBox="1"/>
          <p:nvPr/>
        </p:nvSpPr>
        <p:spPr>
          <a:xfrm>
            <a:off x="931525" y="4593225"/>
            <a:ext cx="112014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Несмотря на разнообразие кухни американских фастфудов, наша конкурентоспособная концепция отличается своей оригинальностью в приготовлении, что подтверждается  высоким рейтингом и положительными отзывами посетителей блинного ресторана “Теремок”*, открытого в Нью-Йорке в 2016 г.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2c78b789e77_1_0"/>
          <p:cNvPicPr preferRelativeResize="0"/>
          <p:nvPr/>
        </p:nvPicPr>
        <p:blipFill rotWithShape="1">
          <a:blip r:embed="rId4">
            <a:alphaModFix amt="80000"/>
          </a:blip>
          <a:srcRect b="0" l="0" r="6864" t="0"/>
          <a:stretch/>
        </p:blipFill>
        <p:spPr>
          <a:xfrm>
            <a:off x="13185632" y="4848825"/>
            <a:ext cx="5069493" cy="18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78b789e77_1_0"/>
          <p:cNvPicPr preferRelativeResize="0"/>
          <p:nvPr/>
        </p:nvPicPr>
        <p:blipFill rotWithShape="1">
          <a:blip r:embed="rId5">
            <a:alphaModFix amt="80000"/>
          </a:blip>
          <a:srcRect b="0" l="0" r="6103" t="0"/>
          <a:stretch/>
        </p:blipFill>
        <p:spPr>
          <a:xfrm>
            <a:off x="13166500" y="2826954"/>
            <a:ext cx="5069400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78b789e77_1_0"/>
          <p:cNvPicPr preferRelativeResize="0"/>
          <p:nvPr/>
        </p:nvPicPr>
        <p:blipFill rotWithShape="1">
          <a:blip r:embed="rId6">
            <a:alphaModFix amt="80000"/>
          </a:blip>
          <a:srcRect b="0" l="0" r="6664" t="0"/>
          <a:stretch/>
        </p:blipFill>
        <p:spPr>
          <a:xfrm>
            <a:off x="13154285" y="6633700"/>
            <a:ext cx="5185866" cy="2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78b789e77_1_0"/>
          <p:cNvSpPr txBox="1"/>
          <p:nvPr/>
        </p:nvSpPr>
        <p:spPr>
          <a:xfrm>
            <a:off x="122400" y="8485675"/>
            <a:ext cx="6917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*По состоянию на 2019 г. закрыт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78b789e77_1_0"/>
          <p:cNvSpPr txBox="1"/>
          <p:nvPr/>
        </p:nvSpPr>
        <p:spPr>
          <a:xfrm>
            <a:off x="10782300" y="9020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78b789e77_1_0"/>
          <p:cNvSpPr/>
          <p:nvPr/>
        </p:nvSpPr>
        <p:spPr>
          <a:xfrm>
            <a:off x="36195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78b789e77_1_0"/>
          <p:cNvSpPr/>
          <p:nvPr/>
        </p:nvSpPr>
        <p:spPr>
          <a:xfrm>
            <a:off x="143637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78b789e77_1_0"/>
          <p:cNvSpPr/>
          <p:nvPr/>
        </p:nvSpPr>
        <p:spPr>
          <a:xfrm>
            <a:off x="10641375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c78b789e77_1_0"/>
          <p:cNvSpPr/>
          <p:nvPr/>
        </p:nvSpPr>
        <p:spPr>
          <a:xfrm>
            <a:off x="1143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78b789e77_1_0"/>
          <p:cNvSpPr/>
          <p:nvPr/>
        </p:nvSpPr>
        <p:spPr>
          <a:xfrm>
            <a:off x="709265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7a3f3be2e_2_8"/>
          <p:cNvSpPr/>
          <p:nvPr/>
        </p:nvSpPr>
        <p:spPr>
          <a:xfrm>
            <a:off x="496000" y="-12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0" l="0" r="0" t="-157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g2c7a3f3be2e_2_8"/>
          <p:cNvGrpSpPr/>
          <p:nvPr/>
        </p:nvGrpSpPr>
        <p:grpSpPr>
          <a:xfrm>
            <a:off x="2828075" y="-6"/>
            <a:ext cx="4124572" cy="3872614"/>
            <a:chOff x="0" y="-19050"/>
            <a:chExt cx="1086300" cy="3545700"/>
          </a:xfrm>
        </p:grpSpPr>
        <p:sp>
          <p:nvSpPr>
            <p:cNvPr id="246" name="Google Shape;246;g2c7a3f3be2e_2_8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2c7a3f3be2e_2_8"/>
            <p:cNvSpPr txBox="1"/>
            <p:nvPr/>
          </p:nvSpPr>
          <p:spPr>
            <a:xfrm>
              <a:off x="0" y="-19050"/>
              <a:ext cx="1086300" cy="3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g2c7a3f3be2e_2_8"/>
          <p:cNvSpPr txBox="1"/>
          <p:nvPr/>
        </p:nvSpPr>
        <p:spPr>
          <a:xfrm>
            <a:off x="3050425" y="0"/>
            <a:ext cx="35550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Население городов</a:t>
            </a:r>
            <a:endParaRPr sz="45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9" name="Google Shape;249;g2c7a3f3be2e_2_8"/>
          <p:cNvPicPr preferRelativeResize="0"/>
          <p:nvPr/>
        </p:nvPicPr>
        <p:blipFill rotWithShape="1">
          <a:blip r:embed="rId4">
            <a:alphaModFix/>
          </a:blip>
          <a:srcRect b="0" l="0" r="0" t="18619"/>
          <a:stretch/>
        </p:blipFill>
        <p:spPr>
          <a:xfrm>
            <a:off x="837750" y="3910250"/>
            <a:ext cx="16920776" cy="5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c7a3f3be2e_2_8"/>
          <p:cNvSpPr txBox="1"/>
          <p:nvPr/>
        </p:nvSpPr>
        <p:spPr>
          <a:xfrm>
            <a:off x="10782300" y="9020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c7a3f3be2e_2_8"/>
          <p:cNvSpPr/>
          <p:nvPr/>
        </p:nvSpPr>
        <p:spPr>
          <a:xfrm>
            <a:off x="36195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7a3f3be2e_2_8"/>
          <p:cNvSpPr/>
          <p:nvPr/>
        </p:nvSpPr>
        <p:spPr>
          <a:xfrm>
            <a:off x="143637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7a3f3be2e_2_8"/>
          <p:cNvSpPr/>
          <p:nvPr/>
        </p:nvSpPr>
        <p:spPr>
          <a:xfrm>
            <a:off x="10641375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c7a3f3be2e_2_8"/>
          <p:cNvSpPr/>
          <p:nvPr/>
        </p:nvSpPr>
        <p:spPr>
          <a:xfrm>
            <a:off x="1143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c7a3f3be2e_2_8"/>
          <p:cNvSpPr/>
          <p:nvPr/>
        </p:nvSpPr>
        <p:spPr>
          <a:xfrm>
            <a:off x="709265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c7a3f3be2e_2_8"/>
          <p:cNvSpPr txBox="1"/>
          <p:nvPr/>
        </p:nvSpPr>
        <p:spPr>
          <a:xfrm>
            <a:off x="7240275" y="2823575"/>
            <a:ext cx="1051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точек фаст-фуда коррелирует с численностью населения городов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10"/>
          <p:cNvGrpSpPr/>
          <p:nvPr/>
        </p:nvGrpSpPr>
        <p:grpSpPr>
          <a:xfrm>
            <a:off x="2828075" y="-154"/>
            <a:ext cx="4639508" cy="3461964"/>
            <a:chOff x="0" y="-19050"/>
            <a:chExt cx="1086256" cy="3545641"/>
          </a:xfrm>
        </p:grpSpPr>
        <p:sp>
          <p:nvSpPr>
            <p:cNvPr id="263" name="Google Shape;263;p10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0"/>
          <p:cNvSpPr txBox="1"/>
          <p:nvPr/>
        </p:nvSpPr>
        <p:spPr>
          <a:xfrm>
            <a:off x="12933275" y="2957225"/>
            <a:ext cx="2933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3046175" y="114725"/>
            <a:ext cx="442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Анализ конкурентов</a:t>
            </a:r>
            <a:endParaRPr b="1" sz="4900">
              <a:solidFill>
                <a:srgbClr val="BABA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075" y="2718775"/>
            <a:ext cx="11346850" cy="606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10"/>
          <p:cNvSpPr txBox="1"/>
          <p:nvPr/>
        </p:nvSpPr>
        <p:spPr>
          <a:xfrm>
            <a:off x="10782300" y="9020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36195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43637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0641375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1143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09265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4"/>
          <p:cNvGrpSpPr/>
          <p:nvPr/>
        </p:nvGrpSpPr>
        <p:grpSpPr>
          <a:xfrm>
            <a:off x="2828075" y="-6"/>
            <a:ext cx="4124405" cy="3872549"/>
            <a:chOff x="0" y="-19050"/>
            <a:chExt cx="1086256" cy="3545641"/>
          </a:xfrm>
        </p:grpSpPr>
        <p:sp>
          <p:nvSpPr>
            <p:cNvPr id="280" name="Google Shape;280;p4"/>
            <p:cNvSpPr/>
            <p:nvPr/>
          </p:nvSpPr>
          <p:spPr>
            <a:xfrm>
              <a:off x="0" y="0"/>
              <a:ext cx="1086256" cy="3526591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"/>
            <p:cNvSpPr txBox="1"/>
            <p:nvPr/>
          </p:nvSpPr>
          <p:spPr>
            <a:xfrm>
              <a:off x="0" y="-19050"/>
              <a:ext cx="1086256" cy="35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4"/>
          <p:cNvSpPr txBox="1"/>
          <p:nvPr/>
        </p:nvSpPr>
        <p:spPr>
          <a:xfrm>
            <a:off x="2925425" y="-87100"/>
            <a:ext cx="39297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Юнит-</a:t>
            </a:r>
            <a:endParaRPr b="0" i="0" sz="4000">
              <a:solidFill>
                <a:srgbClr val="999999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экономика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4"/>
          <p:cNvSpPr txBox="1"/>
          <p:nvPr/>
        </p:nvSpPr>
        <p:spPr>
          <a:xfrm>
            <a:off x="7039500" y="2727150"/>
            <a:ext cx="11195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Разница в стоимости продуктов между РФ и США в основном не компенсируется соответствующим ростом цены на меню, за счет этого юнит-экономика США  в основном слабее, чем в РФ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"/>
          <p:cNvSpPr txBox="1"/>
          <p:nvPr/>
        </p:nvSpPr>
        <p:spPr>
          <a:xfrm>
            <a:off x="10782300" y="9020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"/>
          <p:cNvSpPr/>
          <p:nvPr/>
        </p:nvSpPr>
        <p:spPr>
          <a:xfrm>
            <a:off x="36195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3637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10641375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11430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"/>
          <p:cNvSpPr/>
          <p:nvPr/>
        </p:nvSpPr>
        <p:spPr>
          <a:xfrm>
            <a:off x="7092650" y="89154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450" y="4223100"/>
            <a:ext cx="13087609" cy="4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"/>
          <p:cNvSpPr/>
          <p:nvPr/>
        </p:nvSpPr>
        <p:spPr>
          <a:xfrm>
            <a:off x="0" y="0"/>
            <a:ext cx="18288000" cy="2718778"/>
          </a:xfrm>
          <a:custGeom>
            <a:rect b="b" l="l" r="r" t="t"/>
            <a:pathLst>
              <a:path extrusionOk="0" h="2718778" w="18288000">
                <a:moveTo>
                  <a:pt x="0" y="0"/>
                </a:moveTo>
                <a:lnTo>
                  <a:pt x="18288000" y="0"/>
                </a:lnTo>
                <a:lnTo>
                  <a:pt x="18288000" y="2718778"/>
                </a:lnTo>
                <a:lnTo>
                  <a:pt x="0" y="271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1074" l="0" r="0" t="-157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6"/>
          <p:cNvGrpSpPr/>
          <p:nvPr/>
        </p:nvGrpSpPr>
        <p:grpSpPr>
          <a:xfrm>
            <a:off x="2828075" y="-37"/>
            <a:ext cx="4639710" cy="3472000"/>
            <a:chOff x="-1" y="2585980"/>
            <a:chExt cx="1086300" cy="943364"/>
          </a:xfrm>
        </p:grpSpPr>
        <p:sp>
          <p:nvSpPr>
            <p:cNvPr id="297" name="Google Shape;297;p6"/>
            <p:cNvSpPr/>
            <p:nvPr/>
          </p:nvSpPr>
          <p:spPr>
            <a:xfrm>
              <a:off x="-1" y="2585980"/>
              <a:ext cx="1086256" cy="943363"/>
            </a:xfrm>
            <a:custGeom>
              <a:rect b="b" l="l" r="r" t="t"/>
              <a:pathLst>
                <a:path extrusionOk="0" h="3526591" w="1086256">
                  <a:moveTo>
                    <a:pt x="0" y="0"/>
                  </a:moveTo>
                  <a:lnTo>
                    <a:pt x="1086256" y="0"/>
                  </a:lnTo>
                  <a:lnTo>
                    <a:pt x="1086256" y="3526591"/>
                  </a:lnTo>
                  <a:lnTo>
                    <a:pt x="0" y="3526591"/>
                  </a:lnTo>
                  <a:close/>
                </a:path>
              </a:pathLst>
            </a:custGeom>
            <a:solidFill>
              <a:srgbClr val="B60505">
                <a:alpha val="9176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 txBox="1"/>
            <p:nvPr/>
          </p:nvSpPr>
          <p:spPr>
            <a:xfrm>
              <a:off x="-1" y="2585980"/>
              <a:ext cx="1086300" cy="9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6"/>
          <p:cNvSpPr txBox="1"/>
          <p:nvPr/>
        </p:nvSpPr>
        <p:spPr>
          <a:xfrm>
            <a:off x="3050434" y="0"/>
            <a:ext cx="4150465" cy="3461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rPr>
              <a:t>Portland</a:t>
            </a:r>
            <a:endParaRPr sz="4000">
              <a:solidFill>
                <a:srgbClr val="2C2D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6"/>
          <p:cNvSpPr txBox="1"/>
          <p:nvPr/>
        </p:nvSpPr>
        <p:spPr>
          <a:xfrm>
            <a:off x="7644500" y="3650900"/>
            <a:ext cx="57240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сильная экономика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аэропорт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университеты/ колледжи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динамическое развитие города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✓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портлендский марафон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12788025" y="3731100"/>
            <a:ext cx="549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Районы открытия ресторанов: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Goose Hollow - Southwest Hills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Cully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Collins View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10782300" y="8944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36195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Оценка плотности существующих ресторанов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143637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успеха проекта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10641375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Приоритетные города для открытия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11430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Стратегия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7092650" y="8839200"/>
            <a:ext cx="3420000" cy="1080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Расчет юнит-экономики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69" y="3471800"/>
            <a:ext cx="7294406" cy="53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